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34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9" r:id="rId2"/>
    <p:sldId id="351" r:id="rId3"/>
    <p:sldId id="343" r:id="rId4"/>
    <p:sldId id="360" r:id="rId5"/>
    <p:sldId id="334" r:id="rId6"/>
    <p:sldId id="361" r:id="rId7"/>
    <p:sldId id="341" r:id="rId8"/>
    <p:sldId id="357" r:id="rId9"/>
    <p:sldId id="359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29" autoAdjust="0"/>
    <p:restoredTop sz="96405" autoAdjust="0"/>
  </p:normalViewPr>
  <p:slideViewPr>
    <p:cSldViewPr snapToGrid="0">
      <p:cViewPr varScale="1">
        <p:scale>
          <a:sx n="187" d="100"/>
          <a:sy n="187" d="100"/>
        </p:scale>
        <p:origin x="22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5" d="100"/>
        <a:sy n="245" d="100"/>
      </p:scale>
      <p:origin x="0" y="57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E0B8C-CAEE-8C43-901D-D1B4497BA971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AD846-494A-904C-815C-A20CF8504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2749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BB82B-FE0E-6148-8DDF-370DA4427F55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F2269-1264-BE43-982D-4F7F00CD0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2447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FF431E56-A0EA-594A-9A31-FE34048531F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169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1E56-A0EA-594A-9A31-FE3404853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96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1E56-A0EA-594A-9A31-FE3404853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20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1E56-A0EA-594A-9A31-FE3404853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4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1E56-A0EA-594A-9A31-FE3404853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99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1E56-A0EA-594A-9A31-FE3404853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18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1E56-A0EA-594A-9A31-FE3404853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34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1E56-A0EA-594A-9A31-FE3404853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60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1E56-A0EA-594A-9A31-FE3404853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37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1E56-A0EA-594A-9A31-FE3404853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1E56-A0EA-594A-9A31-FE3404853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76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Page </a:t>
            </a:r>
            <a:fld id="{FF431E56-A0EA-594A-9A31-FE34048531F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BBF596-0149-BB41-8AF2-0EA62477A30D}"/>
              </a:ext>
            </a:extLst>
          </p:cNvPr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7849621" y="6264275"/>
            <a:ext cx="1292225" cy="5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6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2361" y="372127"/>
            <a:ext cx="8959273" cy="562745"/>
          </a:xfrm>
        </p:spPr>
        <p:txBody>
          <a:bodyPr>
            <a:noAutofit/>
          </a:bodyPr>
          <a:lstStyle/>
          <a:p>
            <a:r>
              <a:rPr lang="fr-FR" sz="2400" u="sng" dirty="0"/>
              <a:t>Salon ordinaire – </a:t>
            </a:r>
            <a:r>
              <a:rPr lang="fr-FR" sz="2400" u="sng" dirty="0" err="1"/>
              <a:t>Apertura</a:t>
            </a:r>
            <a:r>
              <a:rPr lang="fr-FR" sz="2400" u="sng" dirty="0"/>
              <a:t> </a:t>
            </a:r>
            <a:r>
              <a:rPr lang="fr-FR" sz="2400" u="sng" dirty="0" err="1"/>
              <a:t>Thema</a:t>
            </a:r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2A3FBF-B13F-A148-B69C-B71ACAB4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1E56-A0EA-594A-9A31-FE34048531F4}" type="slidenum">
              <a:rPr lang="fr-FR" smtClean="0"/>
              <a:t>134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7B878C-2787-0346-9F9A-961F09824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257" y="934872"/>
            <a:ext cx="3721479" cy="52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1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A2265B4-4A29-C841-ACC8-45CD37D82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4096"/>
            <a:ext cx="9144000" cy="452981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E6F9E91-5F6F-3F4F-B8FD-E41FA9324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6" y="-75060"/>
            <a:ext cx="9066179" cy="4639512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B546409-5052-5043-9B24-C4C34797DE4A}"/>
              </a:ext>
            </a:extLst>
          </p:cNvPr>
          <p:cNvSpPr txBox="1"/>
          <p:nvPr/>
        </p:nvSpPr>
        <p:spPr>
          <a:xfrm>
            <a:off x="1515569" y="4234630"/>
            <a:ext cx="4926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/>
              <a:t>RT60 trop élevé (0.80s) pour la taille de la pièce</a:t>
            </a:r>
          </a:p>
          <a:p>
            <a:pPr marL="285750" indent="-285750">
              <a:buFont typeface="Arial"/>
              <a:buChar char="•"/>
            </a:pPr>
            <a:r>
              <a:rPr lang="fr-FR" dirty="0"/>
              <a:t>RT60 pas stable sur l’ensemble du spectre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1E56-A0EA-594A-9A31-FE34048531F4}" type="slidenum">
              <a:rPr lang="fr-FR" smtClean="0"/>
              <a:t>135</a:t>
            </a:fld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E9E9AC9-F163-0949-9E7E-E01CF174A97A}"/>
              </a:ext>
            </a:extLst>
          </p:cNvPr>
          <p:cNvSpPr txBox="1"/>
          <p:nvPr/>
        </p:nvSpPr>
        <p:spPr>
          <a:xfrm>
            <a:off x="3530544" y="335800"/>
            <a:ext cx="24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Apertura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Thema</a:t>
            </a:r>
            <a:r>
              <a:rPr lang="fr-FR" dirty="0">
                <a:solidFill>
                  <a:srgbClr val="FF0000"/>
                </a:solidFill>
              </a:rPr>
              <a:t> - Salon</a:t>
            </a:r>
          </a:p>
        </p:txBody>
      </p:sp>
    </p:spTree>
    <p:extLst>
      <p:ext uri="{BB962C8B-B14F-4D97-AF65-F5344CB8AC3E}">
        <p14:creationId xmlns:p14="http://schemas.microsoft.com/office/powerpoint/2010/main" val="261146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BA97F9E-F158-B644-9D72-96E7B64BC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218"/>
            <a:ext cx="9144000" cy="5062691"/>
          </a:xfrm>
          <a:prstGeom prst="rect">
            <a:avLst/>
          </a:prstGeom>
        </p:spPr>
      </p:pic>
      <p:pic>
        <p:nvPicPr>
          <p:cNvPr id="7" name="Image 6" descr="Decay Mode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18" y="1652080"/>
            <a:ext cx="5656251" cy="1381483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1E56-A0EA-594A-9A31-FE34048531F4}" type="slidenum">
              <a:rPr lang="fr-FR" smtClean="0"/>
              <a:t>136</a:t>
            </a:fld>
            <a:endParaRPr lang="fr-FR" dirty="0"/>
          </a:p>
        </p:txBody>
      </p:sp>
      <p:pic>
        <p:nvPicPr>
          <p:cNvPr id="15" name="Image 14" descr="Decay Model.gif">
            <a:extLst>
              <a:ext uri="{FF2B5EF4-FFF2-40B4-BE49-F238E27FC236}">
                <a16:creationId xmlns:a16="http://schemas.microsoft.com/office/drawing/2014/main" id="{2144F5DC-2945-4C4F-9335-994860A8A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31" y="740970"/>
            <a:ext cx="2635049" cy="138148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2FFFFBB-7F8C-BE4B-BEFF-10BD7D2F974F}"/>
              </a:ext>
            </a:extLst>
          </p:cNvPr>
          <p:cNvSpPr txBox="1"/>
          <p:nvPr/>
        </p:nvSpPr>
        <p:spPr>
          <a:xfrm>
            <a:off x="1654956" y="1023263"/>
            <a:ext cx="2799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</a:rPr>
              <a:t>Ondes stationnaires visibles </a:t>
            </a:r>
          </a:p>
          <a:p>
            <a:r>
              <a:rPr lang="fr-FR" sz="1400" dirty="0">
                <a:solidFill>
                  <a:srgbClr val="000000"/>
                </a:solidFill>
              </a:rPr>
              <a:t>sur l’amortissement très insuffisant.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BC84C0D-63F9-034F-AD0E-4BFDBB6FCA69}"/>
              </a:ext>
            </a:extLst>
          </p:cNvPr>
          <p:cNvCxnSpPr/>
          <p:nvPr/>
        </p:nvCxnSpPr>
        <p:spPr>
          <a:xfrm>
            <a:off x="1639455" y="1293091"/>
            <a:ext cx="323272" cy="704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25F6418-B028-4242-82E0-E5C5CE9A058B}"/>
              </a:ext>
            </a:extLst>
          </p:cNvPr>
          <p:cNvCxnSpPr/>
          <p:nvPr/>
        </p:nvCxnSpPr>
        <p:spPr>
          <a:xfrm flipH="1">
            <a:off x="1258455" y="1293091"/>
            <a:ext cx="346363" cy="4964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A3FFC713-C57B-564A-B1FF-F8DDFF5EC669}"/>
              </a:ext>
            </a:extLst>
          </p:cNvPr>
          <p:cNvSpPr txBox="1"/>
          <p:nvPr/>
        </p:nvSpPr>
        <p:spPr>
          <a:xfrm>
            <a:off x="6373091" y="1030665"/>
            <a:ext cx="1788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</a:rPr>
              <a:t>RT60 trop élevé </a:t>
            </a:r>
          </a:p>
          <a:p>
            <a:r>
              <a:rPr lang="fr-FR" sz="1400" dirty="0">
                <a:solidFill>
                  <a:srgbClr val="000000"/>
                </a:solidFill>
              </a:rPr>
              <a:t>sans traitement passif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3DD57C4-E470-9643-9B08-4B830C2A4E6F}"/>
              </a:ext>
            </a:extLst>
          </p:cNvPr>
          <p:cNvCxnSpPr/>
          <p:nvPr/>
        </p:nvCxnSpPr>
        <p:spPr>
          <a:xfrm flipH="1">
            <a:off x="5978030" y="1745831"/>
            <a:ext cx="1385454" cy="71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2C3A0802-DEC0-C245-899C-A3E7FF40E008}"/>
              </a:ext>
            </a:extLst>
          </p:cNvPr>
          <p:cNvSpPr txBox="1"/>
          <p:nvPr/>
        </p:nvSpPr>
        <p:spPr>
          <a:xfrm>
            <a:off x="704656" y="5689521"/>
            <a:ext cx="7181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100" dirty="0">
                <a:solidFill>
                  <a:srgbClr val="000000"/>
                </a:solidFill>
              </a:rPr>
              <a:t>Les modes sont présents mais peu envahissants en amplitude. Le trainage reste important.</a:t>
            </a:r>
          </a:p>
          <a:p>
            <a:pPr marL="285750" indent="-285750">
              <a:buFont typeface="Arial"/>
              <a:buChar char="•"/>
            </a:pPr>
            <a:r>
              <a:rPr lang="fr-FR" sz="1100" dirty="0">
                <a:solidFill>
                  <a:srgbClr val="000000"/>
                </a:solidFill>
              </a:rPr>
              <a:t>Le RT60 est trop élevé entrainant un amortissement insuffisant et une perte de dynamique.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F92D16B-3FA4-5D4A-8094-CB2C4A275930}"/>
              </a:ext>
            </a:extLst>
          </p:cNvPr>
          <p:cNvSpPr txBox="1"/>
          <p:nvPr/>
        </p:nvSpPr>
        <p:spPr>
          <a:xfrm>
            <a:off x="3515216" y="77961"/>
            <a:ext cx="24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Apertura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Thema</a:t>
            </a:r>
            <a:r>
              <a:rPr lang="fr-FR" dirty="0">
                <a:solidFill>
                  <a:srgbClr val="FF0000"/>
                </a:solidFill>
              </a:rPr>
              <a:t> - Salon</a:t>
            </a:r>
          </a:p>
        </p:txBody>
      </p:sp>
    </p:spTree>
    <p:extLst>
      <p:ext uri="{BB962C8B-B14F-4D97-AF65-F5344CB8AC3E}">
        <p14:creationId xmlns:p14="http://schemas.microsoft.com/office/powerpoint/2010/main" val="141534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B98084-1BA0-8041-AD27-2990DD248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941"/>
            <a:ext cx="9144000" cy="5077968"/>
          </a:xfrm>
          <a:prstGeom prst="rect">
            <a:avLst/>
          </a:prstGeom>
        </p:spPr>
      </p:pic>
      <p:pic>
        <p:nvPicPr>
          <p:cNvPr id="7" name="Image 6" descr="Decay Mode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18" y="1652080"/>
            <a:ext cx="5656251" cy="1381483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1E56-A0EA-594A-9A31-FE34048531F4}" type="slidenum">
              <a:rPr lang="fr-FR" smtClean="0"/>
              <a:t>137</a:t>
            </a:fld>
            <a:endParaRPr lang="fr-FR" dirty="0"/>
          </a:p>
        </p:txBody>
      </p:sp>
      <p:pic>
        <p:nvPicPr>
          <p:cNvPr id="15" name="Image 14" descr="Decay Model.gif">
            <a:extLst>
              <a:ext uri="{FF2B5EF4-FFF2-40B4-BE49-F238E27FC236}">
                <a16:creationId xmlns:a16="http://schemas.microsoft.com/office/drawing/2014/main" id="{2144F5DC-2945-4C4F-9335-994860A8A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31" y="740970"/>
            <a:ext cx="2635049" cy="138148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2FFFFBB-7F8C-BE4B-BEFF-10BD7D2F974F}"/>
              </a:ext>
            </a:extLst>
          </p:cNvPr>
          <p:cNvSpPr txBox="1"/>
          <p:nvPr/>
        </p:nvSpPr>
        <p:spPr>
          <a:xfrm>
            <a:off x="1654956" y="1023263"/>
            <a:ext cx="2518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</a:rPr>
              <a:t>Ondes stationnaires visibles </a:t>
            </a:r>
          </a:p>
          <a:p>
            <a:r>
              <a:rPr lang="fr-FR" sz="1400" dirty="0">
                <a:solidFill>
                  <a:srgbClr val="000000"/>
                </a:solidFill>
              </a:rPr>
              <a:t>sur l’amortissement insuffisant.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BC84C0D-63F9-034F-AD0E-4BFDBB6FCA69}"/>
              </a:ext>
            </a:extLst>
          </p:cNvPr>
          <p:cNvCxnSpPr/>
          <p:nvPr/>
        </p:nvCxnSpPr>
        <p:spPr>
          <a:xfrm>
            <a:off x="1639455" y="1293091"/>
            <a:ext cx="323272" cy="704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25F6418-B028-4242-82E0-E5C5CE9A058B}"/>
              </a:ext>
            </a:extLst>
          </p:cNvPr>
          <p:cNvCxnSpPr/>
          <p:nvPr/>
        </p:nvCxnSpPr>
        <p:spPr>
          <a:xfrm flipH="1">
            <a:off x="1258455" y="1293091"/>
            <a:ext cx="346363" cy="4964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A3FFC713-C57B-564A-B1FF-F8DDFF5EC669}"/>
              </a:ext>
            </a:extLst>
          </p:cNvPr>
          <p:cNvSpPr txBox="1"/>
          <p:nvPr/>
        </p:nvSpPr>
        <p:spPr>
          <a:xfrm>
            <a:off x="6373091" y="1030665"/>
            <a:ext cx="1788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</a:rPr>
              <a:t>RT60 trop élevé </a:t>
            </a:r>
          </a:p>
          <a:p>
            <a:r>
              <a:rPr lang="fr-FR" sz="1400" dirty="0">
                <a:solidFill>
                  <a:srgbClr val="000000"/>
                </a:solidFill>
              </a:rPr>
              <a:t>sans traitement passif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3DD57C4-E470-9643-9B08-4B830C2A4E6F}"/>
              </a:ext>
            </a:extLst>
          </p:cNvPr>
          <p:cNvCxnSpPr/>
          <p:nvPr/>
        </p:nvCxnSpPr>
        <p:spPr>
          <a:xfrm flipH="1">
            <a:off x="5978030" y="1745831"/>
            <a:ext cx="1385454" cy="71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2C3A0802-DEC0-C245-899C-A3E7FF40E008}"/>
              </a:ext>
            </a:extLst>
          </p:cNvPr>
          <p:cNvSpPr txBox="1"/>
          <p:nvPr/>
        </p:nvSpPr>
        <p:spPr>
          <a:xfrm>
            <a:off x="704656" y="5689521"/>
            <a:ext cx="7181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100" dirty="0">
                <a:solidFill>
                  <a:srgbClr val="000000"/>
                </a:solidFill>
              </a:rPr>
              <a:t>Même constat à droite. Le trainage des modes est moins marqué car il y a de l’espace à droite, alors que l’enceinte gauche est près d’un coin de la pièce.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F92D16B-3FA4-5D4A-8094-CB2C4A275930}"/>
              </a:ext>
            </a:extLst>
          </p:cNvPr>
          <p:cNvSpPr txBox="1"/>
          <p:nvPr/>
        </p:nvSpPr>
        <p:spPr>
          <a:xfrm>
            <a:off x="3515216" y="77961"/>
            <a:ext cx="24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Apertura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Thema</a:t>
            </a:r>
            <a:r>
              <a:rPr lang="fr-FR" dirty="0">
                <a:solidFill>
                  <a:srgbClr val="FF0000"/>
                </a:solidFill>
              </a:rPr>
              <a:t> - Salon</a:t>
            </a:r>
          </a:p>
        </p:txBody>
      </p:sp>
    </p:spTree>
    <p:extLst>
      <p:ext uri="{BB962C8B-B14F-4D97-AF65-F5344CB8AC3E}">
        <p14:creationId xmlns:p14="http://schemas.microsoft.com/office/powerpoint/2010/main" val="244012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ABFA352-AC49-4344-A93D-C27FB9919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231"/>
            <a:ext cx="9144000" cy="508183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41ED021-70BD-4E4F-9561-EE7B08251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6" y="941696"/>
            <a:ext cx="8978629" cy="4838131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1E56-A0EA-594A-9A31-FE34048531F4}" type="slidenum">
              <a:rPr lang="fr-FR" smtClean="0"/>
              <a:t>138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5F6591-46D1-604B-B02C-51B070403C97}"/>
              </a:ext>
            </a:extLst>
          </p:cNvPr>
          <p:cNvSpPr txBox="1"/>
          <p:nvPr/>
        </p:nvSpPr>
        <p:spPr>
          <a:xfrm>
            <a:off x="4236498" y="1632255"/>
            <a:ext cx="379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Trainage important lié à un RT60 non maîtrisé et des modes visibles.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9B7E27F-B242-0D4B-B1FB-BE793D5E1A38}"/>
              </a:ext>
            </a:extLst>
          </p:cNvPr>
          <p:cNvSpPr txBox="1"/>
          <p:nvPr/>
        </p:nvSpPr>
        <p:spPr>
          <a:xfrm>
            <a:off x="3448658" y="151600"/>
            <a:ext cx="24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Apertura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Thema</a:t>
            </a:r>
            <a:r>
              <a:rPr lang="fr-FR" dirty="0">
                <a:solidFill>
                  <a:srgbClr val="FF0000"/>
                </a:solidFill>
              </a:rPr>
              <a:t> - Salon</a:t>
            </a:r>
          </a:p>
        </p:txBody>
      </p:sp>
    </p:spTree>
    <p:extLst>
      <p:ext uri="{BB962C8B-B14F-4D97-AF65-F5344CB8AC3E}">
        <p14:creationId xmlns:p14="http://schemas.microsoft.com/office/powerpoint/2010/main" val="112235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9A8863C-785B-744A-8696-57ED18A7B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7992"/>
            <a:ext cx="9144000" cy="521831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41ED021-70BD-4E4F-9561-EE7B08251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3" y="887104"/>
            <a:ext cx="3527947" cy="4960962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1E56-A0EA-594A-9A31-FE34048531F4}" type="slidenum">
              <a:rPr lang="fr-FR" smtClean="0"/>
              <a:t>139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5F6591-46D1-604B-B02C-51B070403C97}"/>
              </a:ext>
            </a:extLst>
          </p:cNvPr>
          <p:cNvSpPr txBox="1"/>
          <p:nvPr/>
        </p:nvSpPr>
        <p:spPr>
          <a:xfrm>
            <a:off x="4236498" y="1632255"/>
            <a:ext cx="404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vue sur l’ensemble du spectre montre le problème du RT60 trop élevé.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9B7E27F-B242-0D4B-B1FB-BE793D5E1A38}"/>
              </a:ext>
            </a:extLst>
          </p:cNvPr>
          <p:cNvSpPr txBox="1"/>
          <p:nvPr/>
        </p:nvSpPr>
        <p:spPr>
          <a:xfrm>
            <a:off x="3448658" y="151600"/>
            <a:ext cx="24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Apertura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Thema</a:t>
            </a:r>
            <a:r>
              <a:rPr lang="fr-FR" dirty="0">
                <a:solidFill>
                  <a:srgbClr val="FF0000"/>
                </a:solidFill>
              </a:rPr>
              <a:t> - Salon</a:t>
            </a:r>
          </a:p>
        </p:txBody>
      </p:sp>
    </p:spTree>
    <p:extLst>
      <p:ext uri="{BB962C8B-B14F-4D97-AF65-F5344CB8AC3E}">
        <p14:creationId xmlns:p14="http://schemas.microsoft.com/office/powerpoint/2010/main" val="326474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697DD4-D297-EE42-85A9-36E3B1184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949"/>
            <a:ext cx="9144000" cy="57312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03D1321-D7AE-E644-8BF0-CABC52091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9" y="825689"/>
            <a:ext cx="9055289" cy="536357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1E56-A0EA-594A-9A31-FE34048531F4}" type="slidenum">
              <a:rPr lang="fr-FR" smtClean="0"/>
              <a:t>140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61DDA0A-EBC2-A947-80FB-BB2C93F3D708}"/>
              </a:ext>
            </a:extLst>
          </p:cNvPr>
          <p:cNvSpPr txBox="1"/>
          <p:nvPr/>
        </p:nvSpPr>
        <p:spPr>
          <a:xfrm>
            <a:off x="3036628" y="1444638"/>
            <a:ext cx="586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600" dirty="0"/>
              <a:t>Les réflexions primaires sont gérées car la pièce et grande, mais on voit l’impact du RT60 incontrôlé sur les réflexions tardives.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19AED5E-458A-6542-BA32-075F65E039AC}"/>
              </a:ext>
            </a:extLst>
          </p:cNvPr>
          <p:cNvCxnSpPr>
            <a:cxnSpLocks/>
          </p:cNvCxnSpPr>
          <p:nvPr/>
        </p:nvCxnSpPr>
        <p:spPr>
          <a:xfrm>
            <a:off x="5535770" y="1995469"/>
            <a:ext cx="866633" cy="685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2E850BA-27B3-E14D-800C-50ED9F208D97}"/>
              </a:ext>
            </a:extLst>
          </p:cNvPr>
          <p:cNvCxnSpPr>
            <a:cxnSpLocks/>
          </p:cNvCxnSpPr>
          <p:nvPr/>
        </p:nvCxnSpPr>
        <p:spPr>
          <a:xfrm flipH="1">
            <a:off x="1972101" y="2029413"/>
            <a:ext cx="2992737" cy="249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E7BFC6D2-0F57-E447-AE4D-C69E0DC8BE28}"/>
              </a:ext>
            </a:extLst>
          </p:cNvPr>
          <p:cNvSpPr txBox="1"/>
          <p:nvPr/>
        </p:nvSpPr>
        <p:spPr>
          <a:xfrm>
            <a:off x="3392636" y="57003"/>
            <a:ext cx="24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Apertura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Thema</a:t>
            </a:r>
            <a:r>
              <a:rPr lang="fr-FR" dirty="0">
                <a:solidFill>
                  <a:srgbClr val="FF0000"/>
                </a:solidFill>
              </a:rPr>
              <a:t> - Salon</a:t>
            </a:r>
          </a:p>
        </p:txBody>
      </p:sp>
    </p:spTree>
    <p:extLst>
      <p:ext uri="{BB962C8B-B14F-4D97-AF65-F5344CB8AC3E}">
        <p14:creationId xmlns:p14="http://schemas.microsoft.com/office/powerpoint/2010/main" val="218128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F138806-7901-8145-88B4-9AC54A9FD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7239"/>
            <a:ext cx="9144000" cy="530351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61DDA0A-EBC2-A947-80FB-BB2C93F3D708}"/>
              </a:ext>
            </a:extLst>
          </p:cNvPr>
          <p:cNvSpPr txBox="1"/>
          <p:nvPr/>
        </p:nvSpPr>
        <p:spPr>
          <a:xfrm>
            <a:off x="427940" y="4030888"/>
            <a:ext cx="43149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400" dirty="0"/>
              <a:t>La décroissance de l’énergie sur les fréquences 500-1000-2000-4000 et 8000Hz, est à peu près correcte.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/>
              <a:t>La pente reste trop faible du fait d’un RT60 trop fort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1E56-A0EA-594A-9A31-FE34048531F4}" type="slidenum">
              <a:rPr lang="fr-FR" smtClean="0"/>
              <a:t>141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8E32EF4-066F-5941-8337-14807D217485}"/>
              </a:ext>
            </a:extLst>
          </p:cNvPr>
          <p:cNvCxnSpPr/>
          <p:nvPr/>
        </p:nvCxnSpPr>
        <p:spPr>
          <a:xfrm>
            <a:off x="4763069" y="1603612"/>
            <a:ext cx="0" cy="39237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C1BE3EF-0135-5A47-B1DA-0C8C7FA048D2}"/>
              </a:ext>
            </a:extLst>
          </p:cNvPr>
          <p:cNvSpPr txBox="1"/>
          <p:nvPr/>
        </p:nvSpPr>
        <p:spPr>
          <a:xfrm>
            <a:off x="3539626" y="92333"/>
            <a:ext cx="24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Apertura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Thema</a:t>
            </a:r>
            <a:r>
              <a:rPr lang="fr-FR" dirty="0">
                <a:solidFill>
                  <a:srgbClr val="FF0000"/>
                </a:solidFill>
              </a:rPr>
              <a:t> - Salon</a:t>
            </a:r>
          </a:p>
        </p:txBody>
      </p:sp>
    </p:spTree>
    <p:extLst>
      <p:ext uri="{BB962C8B-B14F-4D97-AF65-F5344CB8AC3E}">
        <p14:creationId xmlns:p14="http://schemas.microsoft.com/office/powerpoint/2010/main" val="247683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059D504-6916-7746-BC63-8EAEFF691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1104"/>
            <a:ext cx="9144000" cy="27712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40499DC-76EE-1249-925C-8CC18F380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" y="420621"/>
            <a:ext cx="9144000" cy="287820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05290" y="6056072"/>
            <a:ext cx="7733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</a:rPr>
              <a:t>Ces mesures d’amplitude/fréquence sont correctes. Il y a quelques anomalies entre voie gauche et droite, mais rien de très catastrophique.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1E56-A0EA-594A-9A31-FE34048531F4}" type="slidenum">
              <a:rPr lang="fr-FR" smtClean="0"/>
              <a:t>142</a:t>
            </a:fld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89D40B0-FAE4-3345-9993-86F52EFAB586}"/>
              </a:ext>
            </a:extLst>
          </p:cNvPr>
          <p:cNvGrpSpPr/>
          <p:nvPr/>
        </p:nvGrpSpPr>
        <p:grpSpPr>
          <a:xfrm rot="180000">
            <a:off x="284667" y="1231929"/>
            <a:ext cx="8535744" cy="749029"/>
            <a:chOff x="304128" y="1420687"/>
            <a:chExt cx="8535744" cy="892552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9EE800F8-4F67-A546-9B50-C170C36804A9}"/>
                </a:ext>
              </a:extLst>
            </p:cNvPr>
            <p:cNvGrpSpPr/>
            <p:nvPr/>
          </p:nvGrpSpPr>
          <p:grpSpPr>
            <a:xfrm>
              <a:off x="304128" y="1420687"/>
              <a:ext cx="8535744" cy="892552"/>
              <a:chOff x="304128" y="962891"/>
              <a:chExt cx="8535744" cy="892552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C44BB8BE-1068-CB49-962B-74BB4CBD67B4}"/>
                  </a:ext>
                </a:extLst>
              </p:cNvPr>
              <p:cNvGrpSpPr/>
              <p:nvPr/>
            </p:nvGrpSpPr>
            <p:grpSpPr>
              <a:xfrm>
                <a:off x="702761" y="1102200"/>
                <a:ext cx="8137111" cy="619023"/>
                <a:chOff x="726333" y="1803162"/>
                <a:chExt cx="8137111" cy="619023"/>
              </a:xfrm>
            </p:grpSpPr>
            <p:grpSp>
              <p:nvGrpSpPr>
                <p:cNvPr id="17" name="Groupe 16">
                  <a:extLst>
                    <a:ext uri="{FF2B5EF4-FFF2-40B4-BE49-F238E27FC236}">
                      <a16:creationId xmlns:a16="http://schemas.microsoft.com/office/drawing/2014/main" id="{6D3828EE-5FB2-0944-A079-E6C8DF959900}"/>
                    </a:ext>
                  </a:extLst>
                </p:cNvPr>
                <p:cNvGrpSpPr/>
                <p:nvPr/>
              </p:nvGrpSpPr>
              <p:grpSpPr>
                <a:xfrm>
                  <a:off x="731121" y="1803162"/>
                  <a:ext cx="8132323" cy="619023"/>
                  <a:chOff x="573932" y="1770434"/>
                  <a:chExt cx="8132323" cy="389106"/>
                </a:xfrm>
              </p:grpSpPr>
              <p:cxnSp>
                <p:nvCxnSpPr>
                  <p:cNvPr id="21" name="Connecteur droit 20">
                    <a:extLst>
                      <a:ext uri="{FF2B5EF4-FFF2-40B4-BE49-F238E27FC236}">
                        <a16:creationId xmlns:a16="http://schemas.microsoft.com/office/drawing/2014/main" id="{4FE01410-1278-8D45-B066-7A6731E976B9}"/>
                      </a:ext>
                    </a:extLst>
                  </p:cNvPr>
                  <p:cNvCxnSpPr/>
                  <p:nvPr/>
                </p:nvCxnSpPr>
                <p:spPr>
                  <a:xfrm>
                    <a:off x="573932" y="2159540"/>
                    <a:ext cx="8132323" cy="0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Connecteur droit 22">
                    <a:extLst>
                      <a:ext uri="{FF2B5EF4-FFF2-40B4-BE49-F238E27FC236}">
                        <a16:creationId xmlns:a16="http://schemas.microsoft.com/office/drawing/2014/main" id="{1717F0F5-D096-5943-922E-1364AE4B7E72}"/>
                      </a:ext>
                    </a:extLst>
                  </p:cNvPr>
                  <p:cNvCxnSpPr/>
                  <p:nvPr/>
                </p:nvCxnSpPr>
                <p:spPr>
                  <a:xfrm>
                    <a:off x="573932" y="1770434"/>
                    <a:ext cx="8132323" cy="0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e 17">
                  <a:extLst>
                    <a:ext uri="{FF2B5EF4-FFF2-40B4-BE49-F238E27FC236}">
                      <a16:creationId xmlns:a16="http://schemas.microsoft.com/office/drawing/2014/main" id="{DB436527-407C-DB49-B4A9-D90A373F8108}"/>
                    </a:ext>
                  </a:extLst>
                </p:cNvPr>
                <p:cNvGrpSpPr/>
                <p:nvPr/>
              </p:nvGrpSpPr>
              <p:grpSpPr>
                <a:xfrm>
                  <a:off x="726333" y="1922833"/>
                  <a:ext cx="8132323" cy="389106"/>
                  <a:chOff x="573933" y="1770433"/>
                  <a:chExt cx="8132323" cy="389106"/>
                </a:xfrm>
              </p:grpSpPr>
              <p:cxnSp>
                <p:nvCxnSpPr>
                  <p:cNvPr id="19" name="Connecteur droit 18">
                    <a:extLst>
                      <a:ext uri="{FF2B5EF4-FFF2-40B4-BE49-F238E27FC236}">
                        <a16:creationId xmlns:a16="http://schemas.microsoft.com/office/drawing/2014/main" id="{7A0CAE29-A430-6F4A-81B8-990DC0A10A1D}"/>
                      </a:ext>
                    </a:extLst>
                  </p:cNvPr>
                  <p:cNvCxnSpPr/>
                  <p:nvPr/>
                </p:nvCxnSpPr>
                <p:spPr>
                  <a:xfrm>
                    <a:off x="573933" y="2159539"/>
                    <a:ext cx="8132323" cy="0"/>
                  </a:xfrm>
                  <a:prstGeom prst="line">
                    <a:avLst/>
                  </a:prstGeom>
                  <a:ln w="12700"/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Connecteur droit 19">
                    <a:extLst>
                      <a:ext uri="{FF2B5EF4-FFF2-40B4-BE49-F238E27FC236}">
                        <a16:creationId xmlns:a16="http://schemas.microsoft.com/office/drawing/2014/main" id="{4911BD6F-7909-1548-A1CF-C01C2A111D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3933" y="1770433"/>
                    <a:ext cx="8132323" cy="0"/>
                  </a:xfrm>
                  <a:prstGeom prst="line">
                    <a:avLst/>
                  </a:prstGeom>
                  <a:ln w="12700"/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76E11E9-C7C7-8147-8963-75BC1A1B0725}"/>
                  </a:ext>
                </a:extLst>
              </p:cNvPr>
              <p:cNvSpPr txBox="1"/>
              <p:nvPr/>
            </p:nvSpPr>
            <p:spPr>
              <a:xfrm>
                <a:off x="304128" y="962891"/>
                <a:ext cx="478016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>
                    <a:solidFill>
                      <a:srgbClr val="FF0000"/>
                    </a:solidFill>
                  </a:rPr>
                  <a:t>+5dB</a:t>
                </a:r>
              </a:p>
              <a:p>
                <a:endParaRPr lang="fr-FR" sz="1100" dirty="0">
                  <a:solidFill>
                    <a:srgbClr val="FF0000"/>
                  </a:solidFill>
                </a:endParaRPr>
              </a:p>
              <a:p>
                <a:endParaRPr lang="fr-FR" sz="1100" dirty="0">
                  <a:solidFill>
                    <a:srgbClr val="FF0000"/>
                  </a:solidFill>
                </a:endParaRPr>
              </a:p>
              <a:p>
                <a:endParaRPr lang="fr-FR" sz="800" dirty="0">
                  <a:solidFill>
                    <a:srgbClr val="FF0000"/>
                  </a:solidFill>
                </a:endParaRPr>
              </a:p>
              <a:p>
                <a:r>
                  <a:rPr lang="fr-FR" sz="1100" dirty="0">
                    <a:solidFill>
                      <a:srgbClr val="FF0000"/>
                    </a:solidFill>
                  </a:rPr>
                  <a:t>-5dB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1ABE7C5-829C-F444-9FED-79E27265DD50}"/>
                  </a:ext>
                </a:extLst>
              </p:cNvPr>
              <p:cNvSpPr txBox="1"/>
              <p:nvPr/>
            </p:nvSpPr>
            <p:spPr>
              <a:xfrm>
                <a:off x="341418" y="1151980"/>
                <a:ext cx="47801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+3dB</a:t>
                </a:r>
              </a:p>
              <a:p>
                <a:endParaRPr lang="fr-FR" sz="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fr-FR" sz="11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-3dB</a:t>
                </a:r>
              </a:p>
            </p:txBody>
          </p:sp>
        </p:grp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4EDA14B8-748B-3649-A1FB-97DC846624F5}"/>
                </a:ext>
              </a:extLst>
            </p:cNvPr>
            <p:cNvCxnSpPr>
              <a:cxnSpLocks/>
            </p:cNvCxnSpPr>
            <p:nvPr/>
          </p:nvCxnSpPr>
          <p:spPr>
            <a:xfrm>
              <a:off x="702759" y="1870232"/>
              <a:ext cx="813232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88ECCDC-CB69-C34B-B82A-A1A5A3ECD488}"/>
              </a:ext>
            </a:extLst>
          </p:cNvPr>
          <p:cNvGrpSpPr/>
          <p:nvPr/>
        </p:nvGrpSpPr>
        <p:grpSpPr>
          <a:xfrm rot="182240">
            <a:off x="3564704" y="4264692"/>
            <a:ext cx="5297290" cy="749029"/>
            <a:chOff x="304128" y="1420687"/>
            <a:chExt cx="8535744" cy="892552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42709FEF-FD28-3441-AC54-83CE8A0AEFB3}"/>
                </a:ext>
              </a:extLst>
            </p:cNvPr>
            <p:cNvGrpSpPr/>
            <p:nvPr/>
          </p:nvGrpSpPr>
          <p:grpSpPr>
            <a:xfrm>
              <a:off x="304128" y="1420687"/>
              <a:ext cx="8535744" cy="892552"/>
              <a:chOff x="304128" y="962891"/>
              <a:chExt cx="8535744" cy="892552"/>
            </a:xfrm>
          </p:grpSpPr>
          <p:grpSp>
            <p:nvGrpSpPr>
              <p:cNvPr id="28" name="Groupe 27">
                <a:extLst>
                  <a:ext uri="{FF2B5EF4-FFF2-40B4-BE49-F238E27FC236}">
                    <a16:creationId xmlns:a16="http://schemas.microsoft.com/office/drawing/2014/main" id="{79C05597-28C3-5D4C-B652-83ECA9379A11}"/>
                  </a:ext>
                </a:extLst>
              </p:cNvPr>
              <p:cNvGrpSpPr/>
              <p:nvPr/>
            </p:nvGrpSpPr>
            <p:grpSpPr>
              <a:xfrm>
                <a:off x="702760" y="1102200"/>
                <a:ext cx="8137112" cy="619023"/>
                <a:chOff x="726332" y="1803162"/>
                <a:chExt cx="8137112" cy="619023"/>
              </a:xfrm>
            </p:grpSpPr>
            <p:grpSp>
              <p:nvGrpSpPr>
                <p:cNvPr id="31" name="Groupe 30">
                  <a:extLst>
                    <a:ext uri="{FF2B5EF4-FFF2-40B4-BE49-F238E27FC236}">
                      <a16:creationId xmlns:a16="http://schemas.microsoft.com/office/drawing/2014/main" id="{80B8A24B-2124-8F4B-BE1F-19B140B325A1}"/>
                    </a:ext>
                  </a:extLst>
                </p:cNvPr>
                <p:cNvGrpSpPr/>
                <p:nvPr/>
              </p:nvGrpSpPr>
              <p:grpSpPr>
                <a:xfrm>
                  <a:off x="731121" y="1803162"/>
                  <a:ext cx="8132323" cy="619023"/>
                  <a:chOff x="573932" y="1770434"/>
                  <a:chExt cx="8132323" cy="389106"/>
                </a:xfrm>
              </p:grpSpPr>
              <p:cxnSp>
                <p:nvCxnSpPr>
                  <p:cNvPr id="35" name="Connecteur droit 34">
                    <a:extLst>
                      <a:ext uri="{FF2B5EF4-FFF2-40B4-BE49-F238E27FC236}">
                        <a16:creationId xmlns:a16="http://schemas.microsoft.com/office/drawing/2014/main" id="{260C9DB1-7182-0046-A95F-3B196972C1BB}"/>
                      </a:ext>
                    </a:extLst>
                  </p:cNvPr>
                  <p:cNvCxnSpPr/>
                  <p:nvPr/>
                </p:nvCxnSpPr>
                <p:spPr>
                  <a:xfrm>
                    <a:off x="573932" y="2159540"/>
                    <a:ext cx="8132323" cy="0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Connecteur droit 35">
                    <a:extLst>
                      <a:ext uri="{FF2B5EF4-FFF2-40B4-BE49-F238E27FC236}">
                        <a16:creationId xmlns:a16="http://schemas.microsoft.com/office/drawing/2014/main" id="{29690C1A-4AAA-A646-B437-5BBBB93A8A9F}"/>
                      </a:ext>
                    </a:extLst>
                  </p:cNvPr>
                  <p:cNvCxnSpPr/>
                  <p:nvPr/>
                </p:nvCxnSpPr>
                <p:spPr>
                  <a:xfrm>
                    <a:off x="573932" y="1770434"/>
                    <a:ext cx="8132323" cy="0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Groupe 31">
                  <a:extLst>
                    <a:ext uri="{FF2B5EF4-FFF2-40B4-BE49-F238E27FC236}">
                      <a16:creationId xmlns:a16="http://schemas.microsoft.com/office/drawing/2014/main" id="{8BB21DE7-9EC2-B444-ABE5-59ACED38D0C3}"/>
                    </a:ext>
                  </a:extLst>
                </p:cNvPr>
                <p:cNvGrpSpPr/>
                <p:nvPr/>
              </p:nvGrpSpPr>
              <p:grpSpPr>
                <a:xfrm>
                  <a:off x="726332" y="1922833"/>
                  <a:ext cx="8132324" cy="389108"/>
                  <a:chOff x="573932" y="1770433"/>
                  <a:chExt cx="8132324" cy="389108"/>
                </a:xfrm>
              </p:grpSpPr>
              <p:cxnSp>
                <p:nvCxnSpPr>
                  <p:cNvPr id="33" name="Connecteur droit 32">
                    <a:extLst>
                      <a:ext uri="{FF2B5EF4-FFF2-40B4-BE49-F238E27FC236}">
                        <a16:creationId xmlns:a16="http://schemas.microsoft.com/office/drawing/2014/main" id="{E74DF030-4A3A-7746-B33B-6A9199BC48BA}"/>
                      </a:ext>
                    </a:extLst>
                  </p:cNvPr>
                  <p:cNvCxnSpPr/>
                  <p:nvPr/>
                </p:nvCxnSpPr>
                <p:spPr>
                  <a:xfrm>
                    <a:off x="573932" y="2159541"/>
                    <a:ext cx="8132323" cy="0"/>
                  </a:xfrm>
                  <a:prstGeom prst="line">
                    <a:avLst/>
                  </a:prstGeom>
                  <a:ln w="12700"/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Connecteur droit 33">
                    <a:extLst>
                      <a:ext uri="{FF2B5EF4-FFF2-40B4-BE49-F238E27FC236}">
                        <a16:creationId xmlns:a16="http://schemas.microsoft.com/office/drawing/2014/main" id="{7B50601E-9928-B64F-B4CF-D7115C43AF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3933" y="1770433"/>
                    <a:ext cx="8132323" cy="0"/>
                  </a:xfrm>
                  <a:prstGeom prst="line">
                    <a:avLst/>
                  </a:prstGeom>
                  <a:ln w="12700"/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BF7EEEDF-7143-D140-B65A-794D168FE1D5}"/>
                  </a:ext>
                </a:extLst>
              </p:cNvPr>
              <p:cNvSpPr txBox="1"/>
              <p:nvPr/>
            </p:nvSpPr>
            <p:spPr>
              <a:xfrm>
                <a:off x="304128" y="962891"/>
                <a:ext cx="478016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>
                    <a:solidFill>
                      <a:srgbClr val="FF0000"/>
                    </a:solidFill>
                  </a:rPr>
                  <a:t>+5dB</a:t>
                </a:r>
              </a:p>
              <a:p>
                <a:endParaRPr lang="fr-FR" sz="1100" dirty="0">
                  <a:solidFill>
                    <a:srgbClr val="FF0000"/>
                  </a:solidFill>
                </a:endParaRPr>
              </a:p>
              <a:p>
                <a:endParaRPr lang="fr-FR" sz="1100" dirty="0">
                  <a:solidFill>
                    <a:srgbClr val="FF0000"/>
                  </a:solidFill>
                </a:endParaRPr>
              </a:p>
              <a:p>
                <a:endParaRPr lang="fr-FR" sz="800" dirty="0">
                  <a:solidFill>
                    <a:srgbClr val="FF0000"/>
                  </a:solidFill>
                </a:endParaRPr>
              </a:p>
              <a:p>
                <a:r>
                  <a:rPr lang="fr-FR" sz="1100" dirty="0">
                    <a:solidFill>
                      <a:srgbClr val="FF0000"/>
                    </a:solidFill>
                  </a:rPr>
                  <a:t>-5dB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C44F40F3-6C36-6444-A9BF-2C86B9DF3829}"/>
                  </a:ext>
                </a:extLst>
              </p:cNvPr>
              <p:cNvSpPr txBox="1"/>
              <p:nvPr/>
            </p:nvSpPr>
            <p:spPr>
              <a:xfrm>
                <a:off x="341418" y="1151980"/>
                <a:ext cx="47801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+3dB</a:t>
                </a:r>
              </a:p>
              <a:p>
                <a:endParaRPr lang="fr-FR" sz="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fr-FR" sz="11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-3dB</a:t>
                </a:r>
              </a:p>
            </p:txBody>
          </p:sp>
        </p:grp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E62A41FF-B38A-2D49-B901-3799AE109917}"/>
                </a:ext>
              </a:extLst>
            </p:cNvPr>
            <p:cNvCxnSpPr>
              <a:cxnSpLocks/>
            </p:cNvCxnSpPr>
            <p:nvPr/>
          </p:nvCxnSpPr>
          <p:spPr>
            <a:xfrm>
              <a:off x="702759" y="1870232"/>
              <a:ext cx="813232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5F034DB6-1C62-824F-9193-6CC9FA8577AC}"/>
              </a:ext>
            </a:extLst>
          </p:cNvPr>
          <p:cNvGrpSpPr/>
          <p:nvPr/>
        </p:nvGrpSpPr>
        <p:grpSpPr>
          <a:xfrm>
            <a:off x="270681" y="3726032"/>
            <a:ext cx="3528437" cy="1508105"/>
            <a:chOff x="270681" y="3780624"/>
            <a:chExt cx="3528437" cy="1508105"/>
          </a:xfrm>
        </p:grpSpPr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665E195F-242C-124F-99B9-128DCBF9DD06}"/>
                </a:ext>
              </a:extLst>
            </p:cNvPr>
            <p:cNvGrpSpPr/>
            <p:nvPr/>
          </p:nvGrpSpPr>
          <p:grpSpPr>
            <a:xfrm rot="227834">
              <a:off x="270681" y="3780624"/>
              <a:ext cx="3528437" cy="1508105"/>
              <a:chOff x="304128" y="1420687"/>
              <a:chExt cx="8535744" cy="905441"/>
            </a:xfrm>
          </p:grpSpPr>
          <p:grpSp>
            <p:nvGrpSpPr>
              <p:cNvPr id="52" name="Groupe 51">
                <a:extLst>
                  <a:ext uri="{FF2B5EF4-FFF2-40B4-BE49-F238E27FC236}">
                    <a16:creationId xmlns:a16="http://schemas.microsoft.com/office/drawing/2014/main" id="{AB8CF5D4-4F0B-9F42-98DE-F3C9B5C02CA7}"/>
                  </a:ext>
                </a:extLst>
              </p:cNvPr>
              <p:cNvGrpSpPr/>
              <p:nvPr/>
            </p:nvGrpSpPr>
            <p:grpSpPr>
              <a:xfrm>
                <a:off x="304128" y="1420687"/>
                <a:ext cx="8535744" cy="905441"/>
                <a:chOff x="304128" y="962891"/>
                <a:chExt cx="8535744" cy="905441"/>
              </a:xfrm>
            </p:grpSpPr>
            <p:grpSp>
              <p:nvGrpSpPr>
                <p:cNvPr id="54" name="Groupe 53">
                  <a:extLst>
                    <a:ext uri="{FF2B5EF4-FFF2-40B4-BE49-F238E27FC236}">
                      <a16:creationId xmlns:a16="http://schemas.microsoft.com/office/drawing/2014/main" id="{4DFD8A24-58E4-4C4F-8D39-73FE530C9203}"/>
                    </a:ext>
                  </a:extLst>
                </p:cNvPr>
                <p:cNvGrpSpPr/>
                <p:nvPr/>
              </p:nvGrpSpPr>
              <p:grpSpPr>
                <a:xfrm>
                  <a:off x="690735" y="1102200"/>
                  <a:ext cx="8149137" cy="619023"/>
                  <a:chOff x="714307" y="1803162"/>
                  <a:chExt cx="8149137" cy="619023"/>
                </a:xfrm>
              </p:grpSpPr>
              <p:grpSp>
                <p:nvGrpSpPr>
                  <p:cNvPr id="56" name="Groupe 55">
                    <a:extLst>
                      <a:ext uri="{FF2B5EF4-FFF2-40B4-BE49-F238E27FC236}">
                        <a16:creationId xmlns:a16="http://schemas.microsoft.com/office/drawing/2014/main" id="{E37EBF71-0D64-FF48-BCF5-2850D2FAAFF9}"/>
                      </a:ext>
                    </a:extLst>
                  </p:cNvPr>
                  <p:cNvGrpSpPr/>
                  <p:nvPr/>
                </p:nvGrpSpPr>
                <p:grpSpPr>
                  <a:xfrm>
                    <a:off x="731121" y="1803162"/>
                    <a:ext cx="8132323" cy="619023"/>
                    <a:chOff x="573932" y="1770434"/>
                    <a:chExt cx="8132323" cy="389106"/>
                  </a:xfrm>
                </p:grpSpPr>
                <p:cxnSp>
                  <p:nvCxnSpPr>
                    <p:cNvPr id="58" name="Connecteur droit 57">
                      <a:extLst>
                        <a:ext uri="{FF2B5EF4-FFF2-40B4-BE49-F238E27FC236}">
                          <a16:creationId xmlns:a16="http://schemas.microsoft.com/office/drawing/2014/main" id="{19273EAF-DAEA-7843-8BC5-B837C8AC8FE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3932" y="2159540"/>
                      <a:ext cx="8132323" cy="0"/>
                    </a:xfrm>
                    <a:prstGeom prst="line">
                      <a:avLst/>
                    </a:prstGeom>
                    <a:ln w="15875"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Connecteur droit 58">
                      <a:extLst>
                        <a:ext uri="{FF2B5EF4-FFF2-40B4-BE49-F238E27FC236}">
                          <a16:creationId xmlns:a16="http://schemas.microsoft.com/office/drawing/2014/main" id="{E1430CF7-5683-374F-A755-EE890701FC5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3932" y="1770434"/>
                      <a:ext cx="8132323" cy="0"/>
                    </a:xfrm>
                    <a:prstGeom prst="line">
                      <a:avLst/>
                    </a:prstGeom>
                    <a:ln w="15875"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7" name="Connecteur droit 56">
                    <a:extLst>
                      <a:ext uri="{FF2B5EF4-FFF2-40B4-BE49-F238E27FC236}">
                        <a16:creationId xmlns:a16="http://schemas.microsoft.com/office/drawing/2014/main" id="{80869A18-1AED-8C45-8367-02ECE6EC67E8}"/>
                      </a:ext>
                    </a:extLst>
                  </p:cNvPr>
                  <p:cNvCxnSpPr/>
                  <p:nvPr/>
                </p:nvCxnSpPr>
                <p:spPr>
                  <a:xfrm>
                    <a:off x="714307" y="2266973"/>
                    <a:ext cx="8132326" cy="0"/>
                  </a:xfrm>
                  <a:prstGeom prst="line">
                    <a:avLst/>
                  </a:prstGeom>
                  <a:ln w="12700"/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" name="ZoneTexte 54">
                  <a:extLst>
                    <a:ext uri="{FF2B5EF4-FFF2-40B4-BE49-F238E27FC236}">
                      <a16:creationId xmlns:a16="http://schemas.microsoft.com/office/drawing/2014/main" id="{4E9BA72A-74BC-3043-9D5F-BF7C47ECB933}"/>
                    </a:ext>
                  </a:extLst>
                </p:cNvPr>
                <p:cNvSpPr txBox="1"/>
                <p:nvPr/>
              </p:nvSpPr>
              <p:spPr>
                <a:xfrm>
                  <a:off x="304128" y="962891"/>
                  <a:ext cx="1415928" cy="905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100" dirty="0">
                      <a:solidFill>
                        <a:srgbClr val="FF0000"/>
                      </a:solidFill>
                    </a:rPr>
                    <a:t>+10dB</a:t>
                  </a:r>
                </a:p>
                <a:p>
                  <a:endParaRPr lang="fr-FR" sz="1100" dirty="0">
                    <a:solidFill>
                      <a:srgbClr val="FF0000"/>
                    </a:solidFill>
                  </a:endParaRPr>
                </a:p>
                <a:p>
                  <a:endParaRPr lang="fr-FR" sz="1100" dirty="0">
                    <a:solidFill>
                      <a:srgbClr val="FF0000"/>
                    </a:solidFill>
                  </a:endParaRPr>
                </a:p>
                <a:p>
                  <a:endParaRPr lang="fr-FR" sz="1100" dirty="0">
                    <a:solidFill>
                      <a:srgbClr val="FF0000"/>
                    </a:solidFill>
                  </a:endParaRPr>
                </a:p>
                <a:p>
                  <a:endParaRPr lang="fr-FR" sz="1100" dirty="0">
                    <a:solidFill>
                      <a:srgbClr val="FF0000"/>
                    </a:solidFill>
                  </a:endParaRPr>
                </a:p>
                <a:p>
                  <a:endParaRPr lang="fr-FR" sz="600" dirty="0">
                    <a:solidFill>
                      <a:srgbClr val="FF0000"/>
                    </a:solidFill>
                  </a:endParaRPr>
                </a:p>
                <a:p>
                  <a:endParaRPr lang="fr-FR" sz="1100" dirty="0">
                    <a:solidFill>
                      <a:srgbClr val="FF0000"/>
                    </a:solidFill>
                  </a:endParaRPr>
                </a:p>
                <a:p>
                  <a:endParaRPr lang="fr-FR" sz="800" dirty="0">
                    <a:solidFill>
                      <a:srgbClr val="FF0000"/>
                    </a:solidFill>
                  </a:endParaRPr>
                </a:p>
                <a:p>
                  <a:r>
                    <a:rPr lang="fr-FR" sz="1100" dirty="0">
                      <a:solidFill>
                        <a:srgbClr val="FF0000"/>
                      </a:solidFill>
                    </a:rPr>
                    <a:t>-10dB</a:t>
                  </a:r>
                </a:p>
              </p:txBody>
            </p:sp>
          </p:grp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FF79B1AD-3379-FE44-8467-F57AC8264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759" y="1870232"/>
                <a:ext cx="813232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A01DFEB9-8105-9D4D-A913-911B56023DCF}"/>
                </a:ext>
              </a:extLst>
            </p:cNvPr>
            <p:cNvCxnSpPr/>
            <p:nvPr/>
          </p:nvCxnSpPr>
          <p:spPr>
            <a:xfrm rot="227834">
              <a:off x="436480" y="4273351"/>
              <a:ext cx="3361675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018C03FA-AD22-0D41-9C71-EC8482C0077A}"/>
              </a:ext>
            </a:extLst>
          </p:cNvPr>
          <p:cNvSpPr txBox="1"/>
          <p:nvPr/>
        </p:nvSpPr>
        <p:spPr>
          <a:xfrm>
            <a:off x="3482777" y="42193"/>
            <a:ext cx="24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Apertura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Thema</a:t>
            </a:r>
            <a:r>
              <a:rPr lang="fr-FR" dirty="0">
                <a:solidFill>
                  <a:srgbClr val="FF0000"/>
                </a:solidFill>
              </a:rPr>
              <a:t> - Salon</a:t>
            </a:r>
          </a:p>
        </p:txBody>
      </p:sp>
    </p:spTree>
    <p:extLst>
      <p:ext uri="{BB962C8B-B14F-4D97-AF65-F5344CB8AC3E}">
        <p14:creationId xmlns:p14="http://schemas.microsoft.com/office/powerpoint/2010/main" val="2502729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54071</TotalTime>
  <Words>278</Words>
  <Application>Microsoft Macintosh PowerPoint</Application>
  <PresentationFormat>Affichage à l'écran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Salon ordinaire – Apertura Thema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filidan-pda0</dc:creator>
  <cp:keywords/>
  <dc:description/>
  <cp:lastModifiedBy>Philippe D'ANDREA</cp:lastModifiedBy>
  <cp:revision>164</cp:revision>
  <cp:lastPrinted>2021-09-02T08:56:31Z</cp:lastPrinted>
  <dcterms:created xsi:type="dcterms:W3CDTF">2018-08-09T11:32:09Z</dcterms:created>
  <dcterms:modified xsi:type="dcterms:W3CDTF">2021-09-03T09:51:30Z</dcterms:modified>
  <cp:category/>
</cp:coreProperties>
</file>